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9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7"/>
  </p:notesMasterIdLst>
  <p:sldIdLst>
    <p:sldId id="262" r:id="rId2"/>
    <p:sldId id="263" r:id="rId3"/>
    <p:sldId id="284" r:id="rId4"/>
    <p:sldId id="285" r:id="rId5"/>
    <p:sldId id="286" r:id="rId6"/>
    <p:sldId id="287" r:id="rId7"/>
    <p:sldId id="288" r:id="rId8"/>
    <p:sldId id="305" r:id="rId9"/>
    <p:sldId id="289" r:id="rId10"/>
    <p:sldId id="290" r:id="rId11"/>
    <p:sldId id="291" r:id="rId12"/>
    <p:sldId id="292" r:id="rId13"/>
    <p:sldId id="270" r:id="rId14"/>
    <p:sldId id="271" r:id="rId15"/>
    <p:sldId id="269" r:id="rId16"/>
    <p:sldId id="272" r:id="rId17"/>
    <p:sldId id="273" r:id="rId18"/>
    <p:sldId id="274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93" r:id="rId27"/>
    <p:sldId id="294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66" d="100"/>
          <a:sy n="66" d="100"/>
        </p:scale>
        <p:origin x="149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B5608-B553-4CEE-B517-CE168B8A5EB4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1535E-BD16-4277-B6F0-D0E5FF8049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27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234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791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1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5ee8b39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5ee8b39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079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967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199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857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93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59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47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5ee8b39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5ee8b39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8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131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00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066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66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289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5ee8b39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5ee8b39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825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769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7839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55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5ee8b39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5ee8b39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90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945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477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68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42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567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940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383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73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79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38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167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ee8b39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ee8b39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11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169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63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38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93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725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36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0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38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47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8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373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5336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439200" y="1156881"/>
            <a:ext cx="11313600" cy="17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dirty="0"/>
              <a:t>Proceso Software</a:t>
            </a:r>
            <a:endParaRPr dirty="0"/>
          </a:p>
          <a:p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>
            <a:off x="6720114" y="4222558"/>
            <a:ext cx="4449000" cy="19757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s" sz="1600" dirty="0"/>
              <a:t>GRUPO 8</a:t>
            </a:r>
          </a:p>
          <a:p>
            <a:pPr marL="0" indent="0">
              <a:buNone/>
            </a:pPr>
            <a:endParaRPr lang="es" sz="1600" dirty="0"/>
          </a:p>
          <a:p>
            <a:pPr marL="0" indent="0">
              <a:buNone/>
            </a:pPr>
            <a:r>
              <a:rPr lang="es" sz="1600" dirty="0"/>
              <a:t>Álvaro Fernández - Campa González</a:t>
            </a:r>
          </a:p>
          <a:p>
            <a:pPr marL="0" indent="0">
              <a:buNone/>
            </a:pPr>
            <a:r>
              <a:rPr lang="es" sz="1600" dirty="0"/>
              <a:t>Antonio Gil Mouzo</a:t>
            </a:r>
          </a:p>
          <a:p>
            <a:pPr marL="0" indent="0">
              <a:buNone/>
            </a:pPr>
            <a:r>
              <a:rPr lang="es" sz="1600" dirty="0"/>
              <a:t>Eduardo Pérez Fraguela</a:t>
            </a:r>
          </a:p>
          <a:p>
            <a:pPr marL="0" indent="0">
              <a:buNone/>
            </a:pPr>
            <a:r>
              <a:rPr lang="es" sz="1600" dirty="0"/>
              <a:t>Manuel Casas Alende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Familiarización con el cliente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Primer diagrama expuesto al cliente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8" y="873633"/>
            <a:ext cx="8712715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1.4. Primeros avances</a:t>
            </a:r>
          </a:p>
          <a:p>
            <a:endParaRPr sz="2400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BBAD0392-594E-4892-A692-99AC7305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1790"/>
            <a:ext cx="5544321" cy="436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3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Decisiones del cliente</a:t>
            </a:r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8" y="873633"/>
            <a:ext cx="8712715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1.5. Finalidad</a:t>
            </a:r>
          </a:p>
          <a:p>
            <a:endParaRPr sz="2400" dirty="0"/>
          </a:p>
        </p:txBody>
      </p:sp>
      <p:pic>
        <p:nvPicPr>
          <p:cNvPr id="3" name="Imagen 2" descr="Imagen que contiene firmar, texto, señal, calle&#10;&#10;Descripción generada automáticamente">
            <a:extLst>
              <a:ext uri="{FF2B5EF4-FFF2-40B4-BE49-F238E27FC236}">
                <a16:creationId xmlns:a16="http://schemas.microsoft.com/office/drawing/2014/main" id="{5839EA9A-6998-4860-BBC0-A12DE2B8A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9" y="3252392"/>
            <a:ext cx="2400714" cy="2400714"/>
          </a:xfrm>
          <a:prstGeom prst="rect">
            <a:avLst/>
          </a:prstGeom>
        </p:spPr>
      </p:pic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0C244107-EA71-486B-B5FC-F9388E0F8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09" y="3602244"/>
            <a:ext cx="1701011" cy="1701011"/>
          </a:xfrm>
          <a:prstGeom prst="rect">
            <a:avLst/>
          </a:prstGeom>
        </p:spPr>
      </p:pic>
      <p:pic>
        <p:nvPicPr>
          <p:cNvPr id="9" name="Imagen 8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DF2513F1-7A7B-4BCA-A159-2ADC31C51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131" y="3602244"/>
            <a:ext cx="2494151" cy="1701011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BF746231-C4CD-4375-AD33-C97B65800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44" y="3676130"/>
            <a:ext cx="2958548" cy="15532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EF9F0BE-5928-4DA6-ADCF-D80C9CFBBDD6}"/>
              </a:ext>
            </a:extLst>
          </p:cNvPr>
          <p:cNvSpPr txBox="1"/>
          <p:nvPr/>
        </p:nvSpPr>
        <p:spPr>
          <a:xfrm>
            <a:off x="1501398" y="559616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5825B47-A29B-4F8A-AB51-6C4FB872786B}"/>
              </a:ext>
            </a:extLst>
          </p:cNvPr>
          <p:cNvSpPr txBox="1"/>
          <p:nvPr/>
        </p:nvSpPr>
        <p:spPr>
          <a:xfrm>
            <a:off x="3842908" y="559616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Modificar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B102585-E811-4739-87C9-3A4CCD399732}"/>
              </a:ext>
            </a:extLst>
          </p:cNvPr>
          <p:cNvSpPr txBox="1"/>
          <p:nvPr/>
        </p:nvSpPr>
        <p:spPr>
          <a:xfrm>
            <a:off x="6189135" y="559616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Empezar de cero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103F352-0CAF-4C85-A1F1-93FAD4D999DD}"/>
              </a:ext>
            </a:extLst>
          </p:cNvPr>
          <p:cNvSpPr txBox="1"/>
          <p:nvPr/>
        </p:nvSpPr>
        <p:spPr>
          <a:xfrm>
            <a:off x="9360916" y="559616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Destruir</a:t>
            </a:r>
          </a:p>
        </p:txBody>
      </p:sp>
    </p:spTree>
    <p:extLst>
      <p:ext uri="{BB962C8B-B14F-4D97-AF65-F5344CB8AC3E}">
        <p14:creationId xmlns:p14="http://schemas.microsoft.com/office/powerpoint/2010/main" val="166995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Fortalecer lazos</a:t>
            </a:r>
          </a:p>
          <a:p>
            <a:pPr algn="just">
              <a:buChar char="★"/>
            </a:pPr>
            <a:r>
              <a:rPr lang="es" sz="1800" dirty="0"/>
              <a:t>Gestión de equipo</a:t>
            </a:r>
          </a:p>
          <a:p>
            <a:pPr algn="just">
              <a:buChar char="★"/>
            </a:pPr>
            <a:r>
              <a:rPr lang="es" sz="1800" dirty="0"/>
              <a:t>Organización interna </a:t>
            </a:r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8" y="873633"/>
            <a:ext cx="8712715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1.5. Finalidad</a:t>
            </a:r>
          </a:p>
          <a:p>
            <a:endParaRPr sz="2400" dirty="0"/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D5D10D9F-8B7A-4A71-B633-8D511211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81" y="2215926"/>
            <a:ext cx="4456080" cy="445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4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730000" y="2089900"/>
            <a:ext cx="9385200" cy="401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Char char="★"/>
            </a:pPr>
            <a:r>
              <a:rPr lang="es-ES" sz="2800" dirty="0"/>
              <a:t>Objetivos y Planteamiento Inicial</a:t>
            </a:r>
          </a:p>
          <a:p>
            <a:pPr algn="just">
              <a:buChar char="★"/>
            </a:pPr>
            <a:r>
              <a:rPr lang="es-ES" sz="2800" dirty="0"/>
              <a:t>Reuniones</a:t>
            </a:r>
          </a:p>
          <a:p>
            <a:pPr algn="just">
              <a:buChar char="★"/>
            </a:pPr>
            <a:r>
              <a:rPr lang="es-ES" sz="2800" dirty="0"/>
              <a:t>Paso de grano grueso a grano fino</a:t>
            </a:r>
          </a:p>
          <a:p>
            <a:pPr algn="just">
              <a:buChar char="★"/>
            </a:pPr>
            <a:r>
              <a:rPr lang="es-ES" sz="2800" dirty="0"/>
              <a:t>Nuevos requisitos</a:t>
            </a:r>
          </a:p>
          <a:p>
            <a:pPr algn="just">
              <a:buChar char="★"/>
            </a:pPr>
            <a:r>
              <a:rPr lang="es-ES" sz="2800" dirty="0"/>
              <a:t>Descripciones detalladas</a:t>
            </a:r>
          </a:p>
          <a:p>
            <a:pPr algn="just">
              <a:buChar char="★"/>
            </a:pPr>
            <a:r>
              <a:rPr lang="es-ES" sz="2800" dirty="0"/>
              <a:t>Problemas</a:t>
            </a:r>
          </a:p>
          <a:p>
            <a:pPr algn="just">
              <a:buChar char="★"/>
            </a:pPr>
            <a:r>
              <a:rPr lang="es-ES" sz="2800" dirty="0"/>
              <a:t>Final del desarrollo</a:t>
            </a:r>
            <a:endParaRPr lang="es-ES" sz="2600" dirty="0"/>
          </a:p>
          <a:p>
            <a:pPr marL="194729" indent="0" algn="just">
              <a:buNone/>
            </a:pPr>
            <a:endParaRPr lang="es-ES" sz="2800" dirty="0"/>
          </a:p>
        </p:txBody>
      </p:sp>
      <p:sp>
        <p:nvSpPr>
          <p:cNvPr id="144" name="Google Shape;144;p14"/>
          <p:cNvSpPr/>
          <p:nvPr/>
        </p:nvSpPr>
        <p:spPr>
          <a:xfrm>
            <a:off x="1730000" y="873633"/>
            <a:ext cx="6873600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" sz="3200" b="1" i="0" u="none" strike="noStrike" kern="1200" cap="none" spc="0" normalizeH="0" baseline="0" noProof="0" dirty="0">
                <a:ln>
                  <a:noFill/>
                </a:ln>
                <a:solidFill>
                  <a:srgbClr val="1B212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Desarrollo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B212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7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Objetivo Principal			        Satisfacer los intereses del cliente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6F1AD2D-2F72-493C-AE1D-6E4987FDC8A0}"/>
              </a:ext>
            </a:extLst>
          </p:cNvPr>
          <p:cNvCxnSpPr/>
          <p:nvPr/>
        </p:nvCxnSpPr>
        <p:spPr>
          <a:xfrm>
            <a:off x="4576420" y="2550097"/>
            <a:ext cx="17707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05177883-4C25-4F53-8537-F10193C2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963" y="2956368"/>
            <a:ext cx="3469995" cy="3469995"/>
          </a:xfrm>
          <a:prstGeom prst="rect">
            <a:avLst/>
          </a:prstGeom>
        </p:spPr>
      </p:pic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9" y="873633"/>
            <a:ext cx="7453757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2.1. Objetivos y Planteamiento Inicial</a:t>
            </a: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1141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Objetivo Principal			        Satisfacer los intereses del cliente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Font typeface="Lato"/>
              <a:buChar char="★"/>
            </a:pPr>
            <a:r>
              <a:rPr lang="es" sz="1800" kern="0" dirty="0"/>
              <a:t>Técnica utilizada			        Brainstorming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6F1AD2D-2F72-493C-AE1D-6E4987FDC8A0}"/>
              </a:ext>
            </a:extLst>
          </p:cNvPr>
          <p:cNvCxnSpPr/>
          <p:nvPr/>
        </p:nvCxnSpPr>
        <p:spPr>
          <a:xfrm>
            <a:off x="4576420" y="2550097"/>
            <a:ext cx="17707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3023E5D-4767-4D88-B12F-7D4C009BDA56}"/>
              </a:ext>
            </a:extLst>
          </p:cNvPr>
          <p:cNvCxnSpPr/>
          <p:nvPr/>
        </p:nvCxnSpPr>
        <p:spPr>
          <a:xfrm>
            <a:off x="4576416" y="3161106"/>
            <a:ext cx="17707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05177883-4C25-4F53-8537-F10193C2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25" y="1845386"/>
            <a:ext cx="1409421" cy="1409421"/>
          </a:xfrm>
          <a:prstGeom prst="rect">
            <a:avLst/>
          </a:prstGeom>
        </p:spPr>
      </p:pic>
      <p:pic>
        <p:nvPicPr>
          <p:cNvPr id="4" name="Imagen 3" descr="Imagen que contiene interior, mujer, tabla, luz&#10;&#10;Descripción generada automáticamente">
            <a:extLst>
              <a:ext uri="{FF2B5EF4-FFF2-40B4-BE49-F238E27FC236}">
                <a16:creationId xmlns:a16="http://schemas.microsoft.com/office/drawing/2014/main" id="{AE2AECDC-BA0B-45C9-ACC6-E0D5AA63C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09" y="3429000"/>
            <a:ext cx="3810000" cy="3200400"/>
          </a:xfrm>
          <a:prstGeom prst="rect">
            <a:avLst/>
          </a:prstGeom>
        </p:spPr>
      </p:pic>
      <p:sp>
        <p:nvSpPr>
          <p:cNvPr id="12" name="Google Shape;152;p15">
            <a:extLst>
              <a:ext uri="{FF2B5EF4-FFF2-40B4-BE49-F238E27FC236}">
                <a16:creationId xmlns:a16="http://schemas.microsoft.com/office/drawing/2014/main" id="{9AD2461F-7608-4BD1-A234-045CC2962C2D}"/>
              </a:ext>
            </a:extLst>
          </p:cNvPr>
          <p:cNvSpPr/>
          <p:nvPr/>
        </p:nvSpPr>
        <p:spPr>
          <a:xfrm>
            <a:off x="1729999" y="873633"/>
            <a:ext cx="7453757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2.1. Objetivos y Planteamiento Inicial</a:t>
            </a: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23872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Objetivo Principal			        Satisfacer los intereses del cliente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Font typeface="Lato"/>
              <a:buChar char="★"/>
            </a:pPr>
            <a:r>
              <a:rPr lang="es" sz="1800" kern="0" dirty="0"/>
              <a:t>Técnica utilizada			        Brainstorming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453757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2.1. Objetivos y Planteamiento Inicial</a:t>
            </a:r>
          </a:p>
          <a:p>
            <a:endParaRPr sz="2400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6F1AD2D-2F72-493C-AE1D-6E4987FDC8A0}"/>
              </a:ext>
            </a:extLst>
          </p:cNvPr>
          <p:cNvCxnSpPr/>
          <p:nvPr/>
        </p:nvCxnSpPr>
        <p:spPr>
          <a:xfrm>
            <a:off x="4576420" y="2550097"/>
            <a:ext cx="17707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3023E5D-4767-4D88-B12F-7D4C009BDA56}"/>
              </a:ext>
            </a:extLst>
          </p:cNvPr>
          <p:cNvCxnSpPr/>
          <p:nvPr/>
        </p:nvCxnSpPr>
        <p:spPr>
          <a:xfrm>
            <a:off x="4576416" y="3161106"/>
            <a:ext cx="17707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05177883-4C25-4F53-8537-F10193C2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690" y="1786033"/>
            <a:ext cx="1409421" cy="1409421"/>
          </a:xfrm>
          <a:prstGeom prst="rect">
            <a:avLst/>
          </a:prstGeom>
        </p:spPr>
      </p:pic>
      <p:pic>
        <p:nvPicPr>
          <p:cNvPr id="4" name="Imagen 3" descr="Imagen que contiene interior, mujer, tabla, luz&#10;&#10;Descripción generada automáticamente">
            <a:extLst>
              <a:ext uri="{FF2B5EF4-FFF2-40B4-BE49-F238E27FC236}">
                <a16:creationId xmlns:a16="http://schemas.microsoft.com/office/drawing/2014/main" id="{AE2AECDC-BA0B-45C9-ACC6-E0D5AA63C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53" y="2732314"/>
            <a:ext cx="1770743" cy="14874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4EBA74-6911-408D-8DB5-76A8EDAB9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916" y="4928395"/>
            <a:ext cx="711616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7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Requisitos funcionales</a:t>
            </a:r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453757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2.2. Reuniones</a:t>
            </a:r>
          </a:p>
          <a:p>
            <a:endParaRPr sz="2400" dirty="0"/>
          </a:p>
        </p:txBody>
      </p:sp>
      <p:pic>
        <p:nvPicPr>
          <p:cNvPr id="6" name="Imagen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2173E22-C449-4857-9D18-B42A49C8E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t="8358" r="4216" b="10006"/>
          <a:stretch/>
        </p:blipFill>
        <p:spPr>
          <a:xfrm>
            <a:off x="5733278" y="2832312"/>
            <a:ext cx="5674639" cy="3600944"/>
          </a:xfrm>
          <a:prstGeom prst="rect">
            <a:avLst/>
          </a:prstGeom>
        </p:spPr>
      </p:pic>
      <p:pic>
        <p:nvPicPr>
          <p:cNvPr id="10" name="Imagen 9" descr="Forma, Flecha&#10;&#10;Descripción generada automáticamente">
            <a:extLst>
              <a:ext uri="{FF2B5EF4-FFF2-40B4-BE49-F238E27FC236}">
                <a16:creationId xmlns:a16="http://schemas.microsoft.com/office/drawing/2014/main" id="{29F7D5F1-E665-4956-B308-B7D2ED354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68" y="2141753"/>
            <a:ext cx="745228" cy="690559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B3EBC82-B3C8-431F-B241-9AA2214C3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3" y="2843703"/>
            <a:ext cx="3589553" cy="35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5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Requisitos funcionales</a:t>
            </a:r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Evolución casos de uso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453757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2.2. Reuniones</a:t>
            </a:r>
          </a:p>
          <a:p>
            <a:endParaRPr sz="2400" dirty="0"/>
          </a:p>
        </p:txBody>
      </p:sp>
      <p:pic>
        <p:nvPicPr>
          <p:cNvPr id="6" name="Imagen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2173E22-C449-4857-9D18-B42A49C8E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t="8358" r="4216" b="10006"/>
          <a:stretch/>
        </p:blipFill>
        <p:spPr>
          <a:xfrm>
            <a:off x="9510500" y="556406"/>
            <a:ext cx="2333929" cy="1481036"/>
          </a:xfrm>
          <a:prstGeom prst="rect">
            <a:avLst/>
          </a:prstGeom>
        </p:spPr>
      </p:pic>
      <p:pic>
        <p:nvPicPr>
          <p:cNvPr id="10" name="Imagen 9" descr="Forma, Flecha&#10;&#10;Descripción generada automáticamente">
            <a:extLst>
              <a:ext uri="{FF2B5EF4-FFF2-40B4-BE49-F238E27FC236}">
                <a16:creationId xmlns:a16="http://schemas.microsoft.com/office/drawing/2014/main" id="{29F7D5F1-E665-4956-B308-B7D2ED354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68" y="2141753"/>
            <a:ext cx="745228" cy="690559"/>
          </a:xfrm>
          <a:prstGeom prst="rect">
            <a:avLst/>
          </a:prstGeom>
        </p:spPr>
      </p:pic>
      <p:pic>
        <p:nvPicPr>
          <p:cNvPr id="1027" name="Imagen 1">
            <a:extLst>
              <a:ext uri="{FF2B5EF4-FFF2-40B4-BE49-F238E27FC236}">
                <a16:creationId xmlns:a16="http://schemas.microsoft.com/office/drawing/2014/main" id="{B91FE52C-212C-47A5-BCF6-587BE6FA4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9553"/>
          <a:stretch/>
        </p:blipFill>
        <p:spPr bwMode="auto">
          <a:xfrm>
            <a:off x="1478208" y="3737113"/>
            <a:ext cx="3664046" cy="291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C4ABAE8A-1887-4D26-978D-A5D5C1DF7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01" y="2334812"/>
            <a:ext cx="6232528" cy="43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Requisitos funcionales</a:t>
            </a:r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Evolución casos de uso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Descripciones iniciales</a:t>
            </a:r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453757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2.2. Reuniones</a:t>
            </a:r>
          </a:p>
          <a:p>
            <a:endParaRPr sz="2400" dirty="0"/>
          </a:p>
        </p:txBody>
      </p:sp>
      <p:pic>
        <p:nvPicPr>
          <p:cNvPr id="6" name="Imagen 5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D2173E22-C449-4857-9D18-B42A49C8E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t="8358" r="4216" b="10006"/>
          <a:stretch/>
        </p:blipFill>
        <p:spPr>
          <a:xfrm>
            <a:off x="9510500" y="556406"/>
            <a:ext cx="2333929" cy="1481036"/>
          </a:xfrm>
          <a:prstGeom prst="rect">
            <a:avLst/>
          </a:prstGeom>
        </p:spPr>
      </p:pic>
      <p:pic>
        <p:nvPicPr>
          <p:cNvPr id="10" name="Imagen 9" descr="Forma, Flecha&#10;&#10;Descripción generada automáticamente">
            <a:extLst>
              <a:ext uri="{FF2B5EF4-FFF2-40B4-BE49-F238E27FC236}">
                <a16:creationId xmlns:a16="http://schemas.microsoft.com/office/drawing/2014/main" id="{29F7D5F1-E665-4956-B308-B7D2ED354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68" y="2141753"/>
            <a:ext cx="745228" cy="6905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FD20CD-B331-4A94-9BEA-387F5DF9F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012" y="3701828"/>
            <a:ext cx="6582397" cy="83623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F478CFF-5039-4EC1-A140-ABF55CAEB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148" y="4773301"/>
            <a:ext cx="6004148" cy="13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92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730000" y="2089900"/>
            <a:ext cx="9385200" cy="401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Char char="★"/>
            </a:pPr>
            <a:r>
              <a:rPr lang="es-ES" sz="2800" dirty="0"/>
              <a:t>Introducción</a:t>
            </a:r>
          </a:p>
          <a:p>
            <a:pPr algn="just">
              <a:buChar char="★"/>
            </a:pPr>
            <a:r>
              <a:rPr lang="es-ES" sz="2800" dirty="0"/>
              <a:t>Desarrollo</a:t>
            </a:r>
            <a:endParaRPr lang="es-ES" sz="2600" dirty="0"/>
          </a:p>
          <a:p>
            <a:pPr algn="just">
              <a:buChar char="★"/>
            </a:pPr>
            <a:r>
              <a:rPr lang="es-ES" sz="2800" dirty="0"/>
              <a:t>Conclusiones</a:t>
            </a:r>
          </a:p>
        </p:txBody>
      </p:sp>
      <p:sp>
        <p:nvSpPr>
          <p:cNvPr id="144" name="Google Shape;144;p14"/>
          <p:cNvSpPr/>
          <p:nvPr/>
        </p:nvSpPr>
        <p:spPr>
          <a:xfrm>
            <a:off x="1730000" y="873633"/>
            <a:ext cx="6873600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" sz="3200" b="1" dirty="0"/>
              <a:t>Índice</a:t>
            </a:r>
            <a:endParaRPr sz="2400" dirty="0"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Primer paso 			Creación de interfaz</a:t>
            </a:r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Herramienta</a:t>
            </a:r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2.3. Paso de grano grueso a grano fino</a:t>
            </a:r>
          </a:p>
          <a:p>
            <a:endParaRPr sz="2400" dirty="0"/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B5384132-372B-40C2-8603-62250CB4A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41" y="3429000"/>
            <a:ext cx="4876800" cy="324802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F1B4621-5EAD-4D50-99C9-C4411B44360A}"/>
              </a:ext>
            </a:extLst>
          </p:cNvPr>
          <p:cNvCxnSpPr/>
          <p:nvPr/>
        </p:nvCxnSpPr>
        <p:spPr>
          <a:xfrm>
            <a:off x="3940315" y="2563350"/>
            <a:ext cx="17707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09ABE0D-C5B3-4120-9A50-E7ABAED50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57" y="3256090"/>
            <a:ext cx="1746400" cy="1746400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658B999F-8417-48AD-9019-D4197938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105" y="4538067"/>
            <a:ext cx="2920954" cy="1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3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Surgen nuevos actores y casos de uso</a:t>
            </a:r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2.4. Nuevos requisitos</a:t>
            </a:r>
          </a:p>
          <a:p>
            <a:endParaRPr sz="2400" dirty="0"/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9AEBE549-4FC0-44BF-9EBC-9B3CFF65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86" y="3585567"/>
            <a:ext cx="1905000" cy="1905000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D596347-B387-4920-BCE5-0BAF5299B67A}"/>
              </a:ext>
            </a:extLst>
          </p:cNvPr>
          <p:cNvCxnSpPr/>
          <p:nvPr/>
        </p:nvCxnSpPr>
        <p:spPr>
          <a:xfrm flipV="1">
            <a:off x="4225786" y="3429000"/>
            <a:ext cx="2267779" cy="8912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DD88C3D-6E3D-4DE3-A7DE-043134230D09}"/>
              </a:ext>
            </a:extLst>
          </p:cNvPr>
          <p:cNvCxnSpPr>
            <a:cxnSpLocks/>
          </p:cNvCxnSpPr>
          <p:nvPr/>
        </p:nvCxnSpPr>
        <p:spPr>
          <a:xfrm>
            <a:off x="4225786" y="4327261"/>
            <a:ext cx="2115379" cy="10179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CF1B4C3F-695E-49C1-A45E-50131770644C}"/>
              </a:ext>
            </a:extLst>
          </p:cNvPr>
          <p:cNvSpPr/>
          <p:nvPr/>
        </p:nvSpPr>
        <p:spPr>
          <a:xfrm>
            <a:off x="6705600" y="2844815"/>
            <a:ext cx="3352800" cy="115815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6D207DA-A323-4333-949D-406CB726DF45}"/>
              </a:ext>
            </a:extLst>
          </p:cNvPr>
          <p:cNvSpPr/>
          <p:nvPr/>
        </p:nvSpPr>
        <p:spPr>
          <a:xfrm>
            <a:off x="6705600" y="4836239"/>
            <a:ext cx="3352800" cy="115815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018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Surgen nuevos actores y casos de uso</a:t>
            </a:r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2.4. Nuevos requisitos</a:t>
            </a:r>
          </a:p>
          <a:p>
            <a:endParaRPr sz="2400" dirty="0"/>
          </a:p>
        </p:txBody>
      </p:sp>
      <p:pic>
        <p:nvPicPr>
          <p:cNvPr id="4" name="Imagen 3" descr="Forma&#10;&#10;Descripción generada automáticamente con confianza baja">
            <a:extLst>
              <a:ext uri="{FF2B5EF4-FFF2-40B4-BE49-F238E27FC236}">
                <a16:creationId xmlns:a16="http://schemas.microsoft.com/office/drawing/2014/main" id="{BC259B1D-7D3E-42FE-9F27-034B4E268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21" y="3269165"/>
            <a:ext cx="986547" cy="986547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D665342-1271-4B3A-9F69-658756A2200E}"/>
              </a:ext>
            </a:extLst>
          </p:cNvPr>
          <p:cNvCxnSpPr>
            <a:cxnSpLocks/>
          </p:cNvCxnSpPr>
          <p:nvPr/>
        </p:nvCxnSpPr>
        <p:spPr>
          <a:xfrm flipV="1">
            <a:off x="2941983" y="3386711"/>
            <a:ext cx="782228" cy="3757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A6583CA-6448-4027-B04F-5B1B1442C31D}"/>
              </a:ext>
            </a:extLst>
          </p:cNvPr>
          <p:cNvCxnSpPr>
            <a:cxnSpLocks/>
          </p:cNvCxnSpPr>
          <p:nvPr/>
        </p:nvCxnSpPr>
        <p:spPr>
          <a:xfrm>
            <a:off x="2941983" y="3762438"/>
            <a:ext cx="782228" cy="2728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202A637-7389-4939-8832-733E9DB6B1F2}"/>
              </a:ext>
            </a:extLst>
          </p:cNvPr>
          <p:cNvSpPr/>
          <p:nvPr/>
        </p:nvSpPr>
        <p:spPr>
          <a:xfrm>
            <a:off x="3883026" y="3888577"/>
            <a:ext cx="1229217" cy="36713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4FE32B9-BB72-440C-8635-BCC7C8EFD55B}"/>
              </a:ext>
            </a:extLst>
          </p:cNvPr>
          <p:cNvSpPr/>
          <p:nvPr/>
        </p:nvSpPr>
        <p:spPr>
          <a:xfrm>
            <a:off x="3883025" y="3245432"/>
            <a:ext cx="1229217" cy="36713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 descr="Forma&#10;&#10;Descripción generada automáticamente con confianza baja">
            <a:extLst>
              <a:ext uri="{FF2B5EF4-FFF2-40B4-BE49-F238E27FC236}">
                <a16:creationId xmlns:a16="http://schemas.microsoft.com/office/drawing/2014/main" id="{BF0B0258-1F10-49CE-97CF-F6FEDC313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21" y="4597665"/>
            <a:ext cx="986547" cy="986547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6762CE7-E9C7-4F50-BEFF-B5EF1FA0DCAC}"/>
              </a:ext>
            </a:extLst>
          </p:cNvPr>
          <p:cNvCxnSpPr>
            <a:cxnSpLocks/>
          </p:cNvCxnSpPr>
          <p:nvPr/>
        </p:nvCxnSpPr>
        <p:spPr>
          <a:xfrm>
            <a:off x="2783168" y="5015565"/>
            <a:ext cx="9410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61CCB2EF-6EDB-4078-9F81-187F2B356232}"/>
              </a:ext>
            </a:extLst>
          </p:cNvPr>
          <p:cNvSpPr/>
          <p:nvPr/>
        </p:nvSpPr>
        <p:spPr>
          <a:xfrm>
            <a:off x="3883025" y="4808264"/>
            <a:ext cx="1229217" cy="36713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3B2C4D06-C121-4B8C-9CA4-3976A3F4D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26" y="3934325"/>
            <a:ext cx="986547" cy="986547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603915A-23B7-43C3-95ED-33FB09E37D5C}"/>
              </a:ext>
            </a:extLst>
          </p:cNvPr>
          <p:cNvCxnSpPr>
            <a:cxnSpLocks/>
          </p:cNvCxnSpPr>
          <p:nvPr/>
        </p:nvCxnSpPr>
        <p:spPr>
          <a:xfrm flipH="1" flipV="1">
            <a:off x="7924800" y="3762438"/>
            <a:ext cx="1092426" cy="5277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8D8C92B9-B98F-472F-9FA6-94FF8859CA54}"/>
              </a:ext>
            </a:extLst>
          </p:cNvPr>
          <p:cNvCxnSpPr>
            <a:cxnSpLocks/>
          </p:cNvCxnSpPr>
          <p:nvPr/>
        </p:nvCxnSpPr>
        <p:spPr>
          <a:xfrm flipH="1" flipV="1">
            <a:off x="7646504" y="4281887"/>
            <a:ext cx="1370722" cy="83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CF90D60-C403-4FA3-AE4F-6A693FA17B8F}"/>
              </a:ext>
            </a:extLst>
          </p:cNvPr>
          <p:cNvCxnSpPr>
            <a:cxnSpLocks/>
          </p:cNvCxnSpPr>
          <p:nvPr/>
        </p:nvCxnSpPr>
        <p:spPr>
          <a:xfrm flipH="1">
            <a:off x="7924800" y="4290198"/>
            <a:ext cx="1092426" cy="5951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8C684068-8428-4CEB-BF4F-EB59FD3D3106}"/>
              </a:ext>
            </a:extLst>
          </p:cNvPr>
          <p:cNvSpPr/>
          <p:nvPr/>
        </p:nvSpPr>
        <p:spPr>
          <a:xfrm>
            <a:off x="6417287" y="3503124"/>
            <a:ext cx="1229217" cy="36713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913F291-415B-4FE2-873E-EC9662F27A66}"/>
              </a:ext>
            </a:extLst>
          </p:cNvPr>
          <p:cNvSpPr/>
          <p:nvPr/>
        </p:nvSpPr>
        <p:spPr>
          <a:xfrm>
            <a:off x="6212634" y="4098319"/>
            <a:ext cx="1229217" cy="36713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8DC92D3A-01D5-467E-A823-F41117B0664F}"/>
              </a:ext>
            </a:extLst>
          </p:cNvPr>
          <p:cNvSpPr/>
          <p:nvPr/>
        </p:nvSpPr>
        <p:spPr>
          <a:xfrm>
            <a:off x="6408221" y="4701825"/>
            <a:ext cx="1229217" cy="36713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6083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Independencia de las descripciones con el prototipo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Sistema - Usuario</a:t>
            </a:r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2.5. Descripciones detalladas</a:t>
            </a:r>
          </a:p>
          <a:p>
            <a:endParaRPr sz="2400"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770FA68-4FDC-4FDB-931C-641F2EC43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15" y="2943219"/>
            <a:ext cx="4764985" cy="372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84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Ideas distintas por parte de los representantes del cliente</a:t>
            </a:r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2.6. Problemas</a:t>
            </a:r>
          </a:p>
          <a:p>
            <a:endParaRPr sz="2400" dirty="0"/>
          </a:p>
        </p:txBody>
      </p:sp>
      <p:pic>
        <p:nvPicPr>
          <p:cNvPr id="4" name="Imagen 3" descr="Un 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4CB2046-EA76-4290-BFBB-AAD97452B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511" y="2737635"/>
            <a:ext cx="59626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0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2.7. Final del desarrollo</a:t>
            </a:r>
          </a:p>
          <a:p>
            <a:endParaRPr sz="2400" dirty="0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836D791-22A3-4329-AD5F-061A3CBEA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49" y="1959926"/>
            <a:ext cx="7780501" cy="47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15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730000" y="2089900"/>
            <a:ext cx="9385200" cy="401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Char char="★"/>
            </a:pPr>
            <a:r>
              <a:rPr lang="es-ES" sz="2800" dirty="0"/>
              <a:t>Trabajo cooperativo</a:t>
            </a:r>
          </a:p>
          <a:p>
            <a:pPr algn="just">
              <a:buChar char="★"/>
            </a:pPr>
            <a:r>
              <a:rPr lang="es-ES" sz="2800" dirty="0"/>
              <a:t>Función del UML</a:t>
            </a:r>
          </a:p>
          <a:p>
            <a:pPr algn="just">
              <a:buChar char="★"/>
            </a:pPr>
            <a:r>
              <a:rPr lang="es-ES" sz="2800" dirty="0"/>
              <a:t>Especificación de requisitos</a:t>
            </a:r>
          </a:p>
          <a:p>
            <a:pPr algn="just">
              <a:buFont typeface="Lato"/>
              <a:buChar char="★"/>
            </a:pPr>
            <a:r>
              <a:rPr lang="es-ES" sz="2800" dirty="0"/>
              <a:t>Comunicación con el cliente</a:t>
            </a:r>
          </a:p>
          <a:p>
            <a:pPr algn="just">
              <a:buChar char="★"/>
            </a:pPr>
            <a:endParaRPr lang="es-ES" sz="2800" dirty="0"/>
          </a:p>
          <a:p>
            <a:pPr algn="just">
              <a:buChar char="★"/>
            </a:pPr>
            <a:endParaRPr lang="es-ES" sz="2800" dirty="0"/>
          </a:p>
        </p:txBody>
      </p:sp>
      <p:sp>
        <p:nvSpPr>
          <p:cNvPr id="144" name="Google Shape;144;p14"/>
          <p:cNvSpPr/>
          <p:nvPr/>
        </p:nvSpPr>
        <p:spPr>
          <a:xfrm>
            <a:off x="1730000" y="873633"/>
            <a:ext cx="6873600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" sz="3200" b="1" i="0" u="none" strike="noStrike" kern="1200" cap="none" spc="0" normalizeH="0" baseline="0" noProof="0" dirty="0">
                <a:ln>
                  <a:noFill/>
                </a:ln>
                <a:solidFill>
                  <a:srgbClr val="1B212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3. </a:t>
            </a:r>
            <a:r>
              <a:rPr lang="es" sz="3200" b="1" dirty="0">
                <a:solidFill>
                  <a:srgbClr val="1B212C"/>
                </a:solidFill>
                <a:latin typeface="Arial"/>
              </a:rPr>
              <a:t>Conclusiones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B212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291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Desenvolver nuestras ideas</a:t>
            </a:r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3.1. Trabajo cooperativo</a:t>
            </a:r>
          </a:p>
          <a:p>
            <a:endParaRPr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F920D9E-9B32-48D6-980D-3B9D17C7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20" y="2866099"/>
            <a:ext cx="6259232" cy="374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9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Desenvolver nuestras ideas</a:t>
            </a:r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Nuestra opinión puede no ser la mejor</a:t>
            </a:r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3.1. Trabajo cooperativo</a:t>
            </a:r>
          </a:p>
          <a:p>
            <a:endParaRPr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F920D9E-9B32-48D6-980D-3B9D17C7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241" y="1905612"/>
            <a:ext cx="1865437" cy="111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C59860-BED0-4A6E-A336-C3167C5EB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27" y="3523319"/>
            <a:ext cx="4764377" cy="283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58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Desenvolver nuestras ideas</a:t>
            </a:r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Nuestra opinión puede no ser la mejor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Unión de ideas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3.1. Trabajo cooperativo</a:t>
            </a:r>
          </a:p>
          <a:p>
            <a:endParaRPr lang="es-E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F920D9E-9B32-48D6-980D-3B9D17C7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685" y="2081257"/>
            <a:ext cx="1526630" cy="91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C59860-BED0-4A6E-A336-C3167C5EB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875" y="2743086"/>
            <a:ext cx="1398326" cy="831521"/>
          </a:xfrm>
          <a:prstGeom prst="rect">
            <a:avLst/>
          </a:prstGeom>
        </p:spPr>
      </p:pic>
      <p:pic>
        <p:nvPicPr>
          <p:cNvPr id="3" name="Imagen 2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1051B206-2511-45C2-8FD2-5E49546E4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7000" l="2167" r="93167">
                        <a14:foregroundMark x1="7500" y1="55000" x2="7500" y2="61167"/>
                        <a14:foregroundMark x1="4500" y1="54500" x2="2167" y2="55333"/>
                        <a14:foregroundMark x1="18167" y1="92000" x2="16000" y2="97000"/>
                        <a14:foregroundMark x1="91167" y1="49167" x2="93333" y2="55833"/>
                        <a14:foregroundMark x1="77833" y1="7167" x2="73333" y2="6333"/>
                        <a14:foregroundMark x1="17333" y1="7167" x2="17333" y2="5833"/>
                        <a14:foregroundMark x1="76500" y1="5833" x2="76000" y2="5000"/>
                        <a14:foregroundMark x1="15500" y1="65167" x2="16333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23" y="3702925"/>
            <a:ext cx="2738152" cy="27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730000" y="2089900"/>
            <a:ext cx="9385200" cy="401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buChar char="★"/>
            </a:pPr>
            <a:r>
              <a:rPr lang="es-ES" sz="2800" dirty="0"/>
              <a:t>Definición del problema propuesto</a:t>
            </a:r>
          </a:p>
          <a:p>
            <a:pPr algn="just">
              <a:buChar char="★"/>
            </a:pPr>
            <a:r>
              <a:rPr lang="es-ES" sz="2800" dirty="0"/>
              <a:t>Herramientas empleadas</a:t>
            </a:r>
          </a:p>
          <a:p>
            <a:pPr algn="just">
              <a:buChar char="★"/>
            </a:pPr>
            <a:r>
              <a:rPr lang="es-ES" sz="2800" dirty="0"/>
              <a:t>Organización del proyecto y entrevistas</a:t>
            </a:r>
          </a:p>
          <a:p>
            <a:pPr algn="just">
              <a:buChar char="★"/>
            </a:pPr>
            <a:r>
              <a:rPr lang="es-ES" sz="2800" dirty="0"/>
              <a:t>Primeros avances</a:t>
            </a:r>
          </a:p>
          <a:p>
            <a:pPr algn="just">
              <a:buChar char="★"/>
            </a:pPr>
            <a:r>
              <a:rPr lang="es-ES" sz="2800" dirty="0"/>
              <a:t>Finalidad</a:t>
            </a:r>
          </a:p>
          <a:p>
            <a:pPr algn="just">
              <a:buChar char="★"/>
            </a:pPr>
            <a:endParaRPr lang="es-ES" sz="2800" dirty="0"/>
          </a:p>
          <a:p>
            <a:pPr marL="194729" indent="0" algn="just">
              <a:buNone/>
            </a:pPr>
            <a:endParaRPr lang="es-ES" sz="2800" dirty="0"/>
          </a:p>
          <a:p>
            <a:pPr algn="just">
              <a:buChar char="★"/>
            </a:pPr>
            <a:endParaRPr lang="es-ES" sz="2800" dirty="0"/>
          </a:p>
          <a:p>
            <a:pPr algn="just">
              <a:buChar char="★"/>
            </a:pPr>
            <a:endParaRPr lang="es-ES" sz="2800" dirty="0"/>
          </a:p>
        </p:txBody>
      </p:sp>
      <p:sp>
        <p:nvSpPr>
          <p:cNvPr id="144" name="Google Shape;144;p14"/>
          <p:cNvSpPr/>
          <p:nvPr/>
        </p:nvSpPr>
        <p:spPr>
          <a:xfrm>
            <a:off x="1730000" y="873633"/>
            <a:ext cx="6873600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sz="3200" b="1" dirty="0">
                <a:solidFill>
                  <a:srgbClr val="1B212C"/>
                </a:solidFill>
                <a:latin typeface="Arial"/>
              </a:rPr>
              <a:t>1</a:t>
            </a:r>
            <a:r>
              <a:rPr kumimoji="0" lang="es" sz="3200" b="1" i="0" u="none" strike="noStrike" kern="1200" cap="none" spc="0" normalizeH="0" baseline="0" noProof="0" dirty="0">
                <a:ln>
                  <a:noFill/>
                </a:ln>
                <a:solidFill>
                  <a:srgbClr val="1B212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Introducción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B212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974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Casos de usos y actores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3.2. Función UML</a:t>
            </a:r>
          </a:p>
          <a:p>
            <a:endParaRPr lang="es-ES" sz="2400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40E3975A-1C63-4E5E-89E3-138DEC398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32" y="3321076"/>
            <a:ext cx="4909846" cy="288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95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Casos de usos y actores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Paso a grano fino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3.2. Función UML</a:t>
            </a:r>
          </a:p>
          <a:p>
            <a:endParaRPr lang="es-ES" sz="2400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40E3975A-1C63-4E5E-89E3-138DEC398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53" y="2021074"/>
            <a:ext cx="1943640" cy="1140976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497537B-3F41-49FE-9573-25209A94B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28" y="3803022"/>
            <a:ext cx="6746344" cy="25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24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Casos de usos y actores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Paso a grano fino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Comunicación con el cliente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3.2. Función UML</a:t>
            </a:r>
          </a:p>
          <a:p>
            <a:endParaRPr lang="es-ES" sz="2400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40E3975A-1C63-4E5E-89E3-138DEC398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53" y="2021074"/>
            <a:ext cx="1943640" cy="1140976"/>
          </a:xfrm>
          <a:prstGeom prst="rect">
            <a:avLst/>
          </a:prstGeom>
        </p:spPr>
      </p:pic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EBA83E-B008-46E5-9511-9904BA80C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4" b="89936" l="9904" r="90575">
                        <a14:foregroundMark x1="66773" y1="35304" x2="78435" y2="53035"/>
                        <a14:foregroundMark x1="75559" y1="35623" x2="61342" y2="36901"/>
                        <a14:foregroundMark x1="61342" y1="36901" x2="59425" y2="37700"/>
                        <a14:foregroundMark x1="69489" y1="32588" x2="82428" y2="43291"/>
                        <a14:foregroundMark x1="76358" y1="68850" x2="76837" y2="77476"/>
                        <a14:foregroundMark x1="76837" y1="77476" x2="76837" y2="77476"/>
                        <a14:foregroundMark x1="69649" y1="83227" x2="79712" y2="83227"/>
                        <a14:foregroundMark x1="87540" y1="81310" x2="84026" y2="80671"/>
                        <a14:foregroundMark x1="86262" y1="82268" x2="80990" y2="82109"/>
                        <a14:foregroundMark x1="86102" y1="79712" x2="88498" y2="81150"/>
                        <a14:foregroundMark x1="86581" y1="80351" x2="87540" y2="83067"/>
                        <a14:foregroundMark x1="72364" y1="80671" x2="71246" y2="80192"/>
                        <a14:foregroundMark x1="72843" y1="78914" x2="69489" y2="81310"/>
                        <a14:foregroundMark x1="69489" y1="80671" x2="67252" y2="81310"/>
                        <a14:foregroundMark x1="87061" y1="79393" x2="90575" y2="81629"/>
                        <a14:foregroundMark x1="18051" y1="53035" x2="18530" y2="52396"/>
                        <a14:foregroundMark x1="40096" y1="24441" x2="37380" y2="46166"/>
                        <a14:foregroundMark x1="37380" y1="46166" x2="43131" y2="36741"/>
                        <a14:foregroundMark x1="43131" y1="36741" x2="43131" y2="30511"/>
                        <a14:foregroundMark x1="55431" y1="20927" x2="51278" y2="20767"/>
                        <a14:foregroundMark x1="46166" y1="12939" x2="45208" y2="14856"/>
                        <a14:foregroundMark x1="75559" y1="31470" x2="83866" y2="45527"/>
                        <a14:foregroundMark x1="77796" y1="31470" x2="64377" y2="30990"/>
                        <a14:foregroundMark x1="64377" y1="30990" x2="61022" y2="34665"/>
                        <a14:foregroundMark x1="66613" y1="33706" x2="58946" y2="38019"/>
                        <a14:foregroundMark x1="58946" y1="38019" x2="58786" y2="38978"/>
                        <a14:foregroundMark x1="59425" y1="41853" x2="59265" y2="439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49" y="3031421"/>
            <a:ext cx="3968296" cy="39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Aprendizaje 				Detallar caso de uso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3.3. Especificación de requisitos</a:t>
            </a:r>
          </a:p>
          <a:p>
            <a:endParaRPr lang="es-ES" sz="2400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0AF6003-5757-4A2B-8A17-F560D81529BE}"/>
              </a:ext>
            </a:extLst>
          </p:cNvPr>
          <p:cNvCxnSpPr/>
          <p:nvPr/>
        </p:nvCxnSpPr>
        <p:spPr>
          <a:xfrm>
            <a:off x="4576420" y="2550097"/>
            <a:ext cx="177074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0309B7C2-81EB-473C-964B-B86E923C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08" y="2883277"/>
            <a:ext cx="4590637" cy="3789098"/>
          </a:xfrm>
          <a:prstGeom prst="rect">
            <a:avLst/>
          </a:prstGeom>
        </p:spPr>
      </p:pic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9E61A83-E735-4D07-B192-8655A1502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7" b="98467" l="4237" r="96089">
                        <a14:foregroundMark x1="21186" y1="26392" x2="26271" y2="33010"/>
                        <a14:foregroundMark x1="16428" y1="44552" x2="15124" y2="66263"/>
                        <a14:foregroundMark x1="15124" y1="66263" x2="6258" y2="78128"/>
                        <a14:foregroundMark x1="6258" y1="78128" x2="16558" y2="49960"/>
                        <a14:foregroundMark x1="16558" y1="49960" x2="18644" y2="65940"/>
                        <a14:foregroundMark x1="18644" y1="65940" x2="28553" y2="69330"/>
                        <a14:foregroundMark x1="28553" y1="69330" x2="39179" y2="63277"/>
                        <a14:foregroundMark x1="39179" y1="63277" x2="51630" y2="82728"/>
                        <a14:foregroundMark x1="51630" y1="82728" x2="62712" y2="74173"/>
                        <a14:foregroundMark x1="62712" y1="74173" x2="46349" y2="73608"/>
                        <a14:foregroundMark x1="54824" y1="59645" x2="68970" y2="76029"/>
                        <a14:foregroundMark x1="61604" y1="50525" x2="46871" y2="63923"/>
                        <a14:foregroundMark x1="46871" y1="63923" x2="44329" y2="76755"/>
                        <a14:foregroundMark x1="44329" y1="76755" x2="32399" y2="77563"/>
                        <a14:foregroundMark x1="32399" y1="77563" x2="35593" y2="62228"/>
                        <a14:foregroundMark x1="35593" y1="62228" x2="22881" y2="88216"/>
                        <a14:foregroundMark x1="22881" y1="88216" x2="43937" y2="90638"/>
                        <a14:foregroundMark x1="43937" y1="90638" x2="59387" y2="82405"/>
                        <a14:foregroundMark x1="59387" y1="82405" x2="66623" y2="92817"/>
                        <a14:foregroundMark x1="66623" y1="92817" x2="77966" y2="83535"/>
                        <a14:foregroundMark x1="77966" y1="83535" x2="83377" y2="87974"/>
                        <a14:foregroundMark x1="88983" y1="83777" x2="93025" y2="69169"/>
                        <a14:foregroundMark x1="93025" y1="69169" x2="88722" y2="51574"/>
                        <a14:foregroundMark x1="85332" y1="46005" x2="85072" y2="64165"/>
                        <a14:foregroundMark x1="92373" y1="50525" x2="94654" y2="73931"/>
                        <a14:foregroundMark x1="93220" y1="81679" x2="96089" y2="69411"/>
                        <a14:foregroundMark x1="88462" y1="70137" x2="88136" y2="73285"/>
                        <a14:foregroundMark x1="82790" y1="22195" x2="79140" y2="28814"/>
                        <a14:foregroundMark x1="82203" y1="14851" x2="88462" y2="20420"/>
                        <a14:foregroundMark x1="88722" y1="35513" x2="88853" y2="19209"/>
                        <a14:foregroundMark x1="88853" y1="19209" x2="91265" y2="24617"/>
                        <a14:foregroundMark x1="81356" y1="47377" x2="81682" y2="47700"/>
                        <a14:foregroundMark x1="82203" y1="45278" x2="77445" y2="55044"/>
                        <a14:foregroundMark x1="9648" y1="97740" x2="35072" y2="56255"/>
                        <a14:foregroundMark x1="35072" y1="56255" x2="40026" y2="71832"/>
                        <a14:foregroundMark x1="40026" y1="71832" x2="50587" y2="69169"/>
                        <a14:foregroundMark x1="50587" y1="69169" x2="72621" y2="84826"/>
                        <a14:foregroundMark x1="72621" y1="84826" x2="26728" y2="96610"/>
                        <a14:foregroundMark x1="26728" y1="96610" x2="28096" y2="82728"/>
                        <a14:foregroundMark x1="28096" y1="82728" x2="56193" y2="59645"/>
                        <a14:foregroundMark x1="56193" y1="59645" x2="62712" y2="46651"/>
                        <a14:foregroundMark x1="66949" y1="52300" x2="74055" y2="58918"/>
                        <a14:foregroundMark x1="82203" y1="43503" x2="79140" y2="48426"/>
                        <a14:foregroundMark x1="83051" y1="40355" x2="83898" y2="47700"/>
                        <a14:foregroundMark x1="18383" y1="34463" x2="20665" y2="36885"/>
                        <a14:foregroundMark x1="9322" y1="53995" x2="4302" y2="82809"/>
                        <a14:foregroundMark x1="4302" y1="82809" x2="4824" y2="82324"/>
                        <a14:foregroundMark x1="15841" y1="25020" x2="17797" y2="30912"/>
                        <a14:foregroundMark x1="20665" y1="22195" x2="17014" y2="38499"/>
                        <a14:foregroundMark x1="17014" y1="38499" x2="19231" y2="22357"/>
                        <a14:foregroundMark x1="19231" y1="22357" x2="17536" y2="19048"/>
                        <a14:foregroundMark x1="11604" y1="20420" x2="20339" y2="14851"/>
                        <a14:foregroundMark x1="11343" y1="20823" x2="11017" y2="27441"/>
                        <a14:foregroundMark x1="22034" y1="15577" x2="21773" y2="15577"/>
                        <a14:foregroundMark x1="15841" y1="42131" x2="18644" y2="48749"/>
                        <a14:foregroundMark x1="33638" y1="44552" x2="37614" y2="43906"/>
                        <a14:foregroundMark x1="39309" y1="51251" x2="37288" y2="67312"/>
                        <a14:foregroundMark x1="44915" y1="53349" x2="44394" y2="66263"/>
                        <a14:foregroundMark x1="58475" y1="53672" x2="47458" y2="52946"/>
                        <a14:foregroundMark x1="62451" y1="60694" x2="63559" y2="70137"/>
                        <a14:foregroundMark x1="65841" y1="60694" x2="68644" y2="69411"/>
                        <a14:foregroundMark x1="67797" y1="68362" x2="70926" y2="74334"/>
                        <a14:foregroundMark x1="70339" y1="63438" x2="80834" y2="83051"/>
                        <a14:foregroundMark x1="72360" y1="59241" x2="74316" y2="71832"/>
                        <a14:foregroundMark x1="74316" y1="71832" x2="74316" y2="71832"/>
                        <a14:foregroundMark x1="67275" y1="60694" x2="70926" y2="65537"/>
                        <a14:foregroundMark x1="85072" y1="96368" x2="24055" y2="94915"/>
                        <a14:foregroundMark x1="25750" y1="92494" x2="18123" y2="98467"/>
                        <a14:foregroundMark x1="85332" y1="89023" x2="90417" y2="97740"/>
                        <a14:foregroundMark x1="80834" y1="43906" x2="83898" y2="3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63" y="2643524"/>
            <a:ext cx="4691247" cy="37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99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Adaptarse a 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3.4. Comunicación con el cliente</a:t>
            </a:r>
          </a:p>
          <a:p>
            <a:endParaRPr lang="es-ES" sz="24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87CA918-AFC3-45D2-A11D-DC7145492DBC}"/>
              </a:ext>
            </a:extLst>
          </p:cNvPr>
          <p:cNvCxnSpPr>
            <a:cxnSpLocks/>
          </p:cNvCxnSpPr>
          <p:nvPr/>
        </p:nvCxnSpPr>
        <p:spPr>
          <a:xfrm flipV="1">
            <a:off x="3781289" y="2255051"/>
            <a:ext cx="1718363" cy="3348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0285693-6849-40C1-A536-70F118F0A6F4}"/>
              </a:ext>
            </a:extLst>
          </p:cNvPr>
          <p:cNvCxnSpPr>
            <a:cxnSpLocks/>
          </p:cNvCxnSpPr>
          <p:nvPr/>
        </p:nvCxnSpPr>
        <p:spPr>
          <a:xfrm>
            <a:off x="3781289" y="2603106"/>
            <a:ext cx="1718363" cy="2320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959861-4E09-4537-86A5-D361E8F922DA}"/>
              </a:ext>
            </a:extLst>
          </p:cNvPr>
          <p:cNvSpPr txBox="1"/>
          <p:nvPr/>
        </p:nvSpPr>
        <p:spPr>
          <a:xfrm>
            <a:off x="5620018" y="265439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Gustos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3DFB8DA-0AAC-4B61-A073-C6895673E7B1}"/>
              </a:ext>
            </a:extLst>
          </p:cNvPr>
          <p:cNvSpPr txBox="1"/>
          <p:nvPr/>
        </p:nvSpPr>
        <p:spPr>
          <a:xfrm>
            <a:off x="5620249" y="204351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Modo de pensar</a:t>
            </a:r>
          </a:p>
        </p:txBody>
      </p:sp>
      <p:pic>
        <p:nvPicPr>
          <p:cNvPr id="18" name="Imagen 17" descr="Una caricatura de una persona&#10;&#10;Descripción generada automáticamente">
            <a:extLst>
              <a:ext uri="{FF2B5EF4-FFF2-40B4-BE49-F238E27FC236}">
                <a16:creationId xmlns:a16="http://schemas.microsoft.com/office/drawing/2014/main" id="{8EEDABE7-314E-402B-8C77-4820FA4E8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9"/>
          <a:stretch/>
        </p:blipFill>
        <p:spPr>
          <a:xfrm>
            <a:off x="2318570" y="3200735"/>
            <a:ext cx="6602896" cy="317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19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Adaptarse a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Autosuficiencia 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152" name="Google Shape;152;p15"/>
          <p:cNvSpPr/>
          <p:nvPr/>
        </p:nvSpPr>
        <p:spPr>
          <a:xfrm>
            <a:off x="1729999" y="873633"/>
            <a:ext cx="7780501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3.4. Comunicación con el cliente</a:t>
            </a:r>
          </a:p>
          <a:p>
            <a:endParaRPr lang="es-ES" sz="24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87CA918-AFC3-45D2-A11D-DC7145492DBC}"/>
              </a:ext>
            </a:extLst>
          </p:cNvPr>
          <p:cNvCxnSpPr>
            <a:cxnSpLocks/>
          </p:cNvCxnSpPr>
          <p:nvPr/>
        </p:nvCxnSpPr>
        <p:spPr>
          <a:xfrm flipV="1">
            <a:off x="3781289" y="2255051"/>
            <a:ext cx="1718363" cy="3348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0285693-6849-40C1-A536-70F118F0A6F4}"/>
              </a:ext>
            </a:extLst>
          </p:cNvPr>
          <p:cNvCxnSpPr>
            <a:cxnSpLocks/>
          </p:cNvCxnSpPr>
          <p:nvPr/>
        </p:nvCxnSpPr>
        <p:spPr>
          <a:xfrm>
            <a:off x="3781289" y="2603106"/>
            <a:ext cx="1718363" cy="23208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959861-4E09-4537-86A5-D361E8F922DA}"/>
              </a:ext>
            </a:extLst>
          </p:cNvPr>
          <p:cNvSpPr txBox="1"/>
          <p:nvPr/>
        </p:nvSpPr>
        <p:spPr>
          <a:xfrm>
            <a:off x="5620018" y="265439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Gustos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3DFB8DA-0AAC-4B61-A073-C6895673E7B1}"/>
              </a:ext>
            </a:extLst>
          </p:cNvPr>
          <p:cNvSpPr txBox="1"/>
          <p:nvPr/>
        </p:nvSpPr>
        <p:spPr>
          <a:xfrm>
            <a:off x="5620249" y="204351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Modo de pensar</a:t>
            </a:r>
          </a:p>
        </p:txBody>
      </p:sp>
      <p:pic>
        <p:nvPicPr>
          <p:cNvPr id="18" name="Imagen 17" descr="Una caricatura de una persona&#10;&#10;Descripción generada automáticamente">
            <a:extLst>
              <a:ext uri="{FF2B5EF4-FFF2-40B4-BE49-F238E27FC236}">
                <a16:creationId xmlns:a16="http://schemas.microsoft.com/office/drawing/2014/main" id="{8EEDABE7-314E-402B-8C77-4820FA4E8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9"/>
          <a:stretch/>
        </p:blipFill>
        <p:spPr>
          <a:xfrm>
            <a:off x="7920221" y="1896955"/>
            <a:ext cx="2757242" cy="1325218"/>
          </a:xfrm>
          <a:prstGeom prst="rect">
            <a:avLst/>
          </a:prstGeom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4C2B8570-9312-48B2-9D07-3251E096C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38" y="3348050"/>
            <a:ext cx="3981720" cy="332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Sistema para la venta de productos de una librería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9" y="873633"/>
            <a:ext cx="7917584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1.1. Definición del problema propuesto</a:t>
            </a:r>
          </a:p>
          <a:p>
            <a:endParaRPr sz="2400" dirty="0"/>
          </a:p>
        </p:txBody>
      </p:sp>
      <p:pic>
        <p:nvPicPr>
          <p:cNvPr id="4" name="Imagen 3" descr="Dibujo de video juego&#10;&#10;Descripción generada automáticamente con confianza baja">
            <a:extLst>
              <a:ext uri="{FF2B5EF4-FFF2-40B4-BE49-F238E27FC236}">
                <a16:creationId xmlns:a16="http://schemas.microsoft.com/office/drawing/2014/main" id="{CE30C7D8-AAF8-4B29-97CA-C5553A1A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13" y="3082585"/>
            <a:ext cx="4862596" cy="2431299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media">
            <a:extLst>
              <a:ext uri="{FF2B5EF4-FFF2-40B4-BE49-F238E27FC236}">
                <a16:creationId xmlns:a16="http://schemas.microsoft.com/office/drawing/2014/main" id="{1FC66E57-AACE-455A-BCD0-3A65438DA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69" y="5102086"/>
            <a:ext cx="1494924" cy="149492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D6382D1-74E2-41B6-98CA-258F9CC0FE75}"/>
              </a:ext>
            </a:extLst>
          </p:cNvPr>
          <p:cNvCxnSpPr>
            <a:cxnSpLocks/>
            <a:stCxn id="6" idx="0"/>
            <a:endCxn id="14" idx="2"/>
          </p:cNvCxnSpPr>
          <p:nvPr/>
        </p:nvCxnSpPr>
        <p:spPr>
          <a:xfrm flipH="1" flipV="1">
            <a:off x="7501729" y="4298235"/>
            <a:ext cx="1850002" cy="8038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9EEADAC6-0717-4806-B1A3-05DF9183E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71" y="3282120"/>
            <a:ext cx="1016115" cy="101611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20774128-C7D7-4701-B2A3-307E902C5719}"/>
              </a:ext>
            </a:extLst>
          </p:cNvPr>
          <p:cNvCxnSpPr>
            <a:cxnSpLocks/>
            <a:stCxn id="6" idx="0"/>
            <a:endCxn id="24" idx="2"/>
          </p:cNvCxnSpPr>
          <p:nvPr/>
        </p:nvCxnSpPr>
        <p:spPr>
          <a:xfrm flipV="1">
            <a:off x="9351731" y="4483764"/>
            <a:ext cx="1595250" cy="618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BA53DD4-DA0B-4DFC-A383-BA36E9FC9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923" y="3467649"/>
            <a:ext cx="1016115" cy="1016115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4A2EDA51-B905-47BA-9CD1-2965A6E05D06}"/>
              </a:ext>
            </a:extLst>
          </p:cNvPr>
          <p:cNvCxnSpPr>
            <a:cxnSpLocks/>
            <a:stCxn id="24" idx="0"/>
            <a:endCxn id="30" idx="2"/>
          </p:cNvCxnSpPr>
          <p:nvPr/>
        </p:nvCxnSpPr>
        <p:spPr>
          <a:xfrm flipH="1" flipV="1">
            <a:off x="10132097" y="3024695"/>
            <a:ext cx="814884" cy="4429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Imagen 29" descr="Imagen que contiene objeto, ruleta, foto, tabla&#10;&#10;Descripción generada automáticamente">
            <a:extLst>
              <a:ext uri="{FF2B5EF4-FFF2-40B4-BE49-F238E27FC236}">
                <a16:creationId xmlns:a16="http://schemas.microsoft.com/office/drawing/2014/main" id="{A7600066-AD85-4AEA-A9CC-ACAAB1F2E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271" y="2079057"/>
            <a:ext cx="613652" cy="945638"/>
          </a:xfrm>
          <a:prstGeom prst="rect">
            <a:avLst/>
          </a:prstGeom>
        </p:spPr>
      </p:pic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D65E23BD-8368-4D1E-9A7D-969AE164B0CB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10948454" y="2988840"/>
            <a:ext cx="646928" cy="4788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9" name="Imagen 38" descr="Imagen que contiene ropa, vestido&#10;&#10;Descripción generada automáticamente">
            <a:extLst>
              <a:ext uri="{FF2B5EF4-FFF2-40B4-BE49-F238E27FC236}">
                <a16:creationId xmlns:a16="http://schemas.microsoft.com/office/drawing/2014/main" id="{695435B8-8435-44CE-B7A4-7EA37D744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38" y="2115207"/>
            <a:ext cx="672888" cy="873633"/>
          </a:xfrm>
          <a:prstGeom prst="rect">
            <a:avLst/>
          </a:prstGeom>
        </p:spPr>
      </p:pic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58EC03E3-83FF-4024-B93B-A0DC8C3CC90D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501728" y="2947103"/>
            <a:ext cx="754201" cy="3350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Imagen 44" descr="Bicicleta recargada en la pared&#10;&#10;Descripción generada automáticamente con confianza baja">
            <a:extLst>
              <a:ext uri="{FF2B5EF4-FFF2-40B4-BE49-F238E27FC236}">
                <a16:creationId xmlns:a16="http://schemas.microsoft.com/office/drawing/2014/main" id="{281CA20A-C5C7-4735-84A4-5B7F83558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48" y="2073470"/>
            <a:ext cx="576161" cy="8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7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Sistema para la venta de productos de una librería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Relación usuario - sistema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9" y="873633"/>
            <a:ext cx="7917584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1.1. Definición del problema propuesto</a:t>
            </a:r>
          </a:p>
          <a:p>
            <a:endParaRPr sz="2400" dirty="0"/>
          </a:p>
        </p:txBody>
      </p:sp>
      <p:pic>
        <p:nvPicPr>
          <p:cNvPr id="4" name="Imagen 3" descr="Dibujo de video juego&#10;&#10;Descripción generada automáticamente con confianza baja">
            <a:extLst>
              <a:ext uri="{FF2B5EF4-FFF2-40B4-BE49-F238E27FC236}">
                <a16:creationId xmlns:a16="http://schemas.microsoft.com/office/drawing/2014/main" id="{CE30C7D8-AAF8-4B29-97CA-C5553A1A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56" y="2133600"/>
            <a:ext cx="2276317" cy="1138159"/>
          </a:xfrm>
          <a:prstGeom prst="rect">
            <a:avLst/>
          </a:prstGeom>
        </p:spPr>
      </p:pic>
      <p:pic>
        <p:nvPicPr>
          <p:cNvPr id="3" name="Imagen 2" descr="Forma&#10;&#10;Descripción generada automáticamente con confianza media">
            <a:extLst>
              <a:ext uri="{FF2B5EF4-FFF2-40B4-BE49-F238E27FC236}">
                <a16:creationId xmlns:a16="http://schemas.microsoft.com/office/drawing/2014/main" id="{B367E8A0-5707-4804-B583-18D73AE74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966" y="3972532"/>
            <a:ext cx="5912068" cy="22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3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MagicDraw</a:t>
            </a:r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Balsamiq</a:t>
            </a:r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Microsoft Word</a:t>
            </a:r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9" y="873633"/>
            <a:ext cx="7917584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1.2. Herramientas empleadas</a:t>
            </a:r>
          </a:p>
          <a:p>
            <a:endParaRPr sz="2400" dirty="0"/>
          </a:p>
        </p:txBody>
      </p:sp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573E823F-69DC-403B-A045-D084DFB58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12" y="4698970"/>
            <a:ext cx="3670852" cy="2064854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B73BC60-0E63-467E-A38A-E35D4A80C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17" y="2116832"/>
            <a:ext cx="4867275" cy="942975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9C0A415-40D5-40B9-9B2E-EA893A790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46" y="3530257"/>
            <a:ext cx="1243583" cy="12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Organización interna</a:t>
            </a:r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8" y="873633"/>
            <a:ext cx="8712715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1.3. Organización de proyecto y entrevistas</a:t>
            </a:r>
          </a:p>
          <a:p>
            <a:endParaRPr sz="2400" dirty="0"/>
          </a:p>
        </p:txBody>
      </p:sp>
      <p:pic>
        <p:nvPicPr>
          <p:cNvPr id="5" name="Imagen 4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D038747B-7086-4D52-9DF8-0D5CFF295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08" y="3018971"/>
            <a:ext cx="5052862" cy="3299503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C80B37CB-ED9A-44C4-82A5-22799F42D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39" y="2475511"/>
            <a:ext cx="2578195" cy="41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7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Organización interna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r>
              <a:rPr lang="es" sz="1800" dirty="0"/>
              <a:t>Comunicación</a:t>
            </a:r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8" y="873633"/>
            <a:ext cx="8712715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1.3. Organización de proyecto y entrevistas</a:t>
            </a:r>
          </a:p>
          <a:p>
            <a:endParaRPr sz="2400" dirty="0"/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085CCB99-1558-460B-88BC-37A340762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98" y="2005549"/>
            <a:ext cx="9199257" cy="61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7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478208" y="2288850"/>
            <a:ext cx="9199257" cy="17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>
              <a:buChar char="★"/>
            </a:pPr>
            <a:r>
              <a:rPr lang="es" sz="1800" dirty="0"/>
              <a:t>Familiarización con el cliente</a:t>
            </a:r>
          </a:p>
          <a:p>
            <a:pPr algn="just">
              <a:buChar char="★"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endParaRPr lang="es" sz="1800" dirty="0"/>
          </a:p>
          <a:p>
            <a:pPr algn="just">
              <a:buChar char="★"/>
            </a:pPr>
            <a:endParaRPr lang="es" sz="1800" dirty="0"/>
          </a:p>
          <a:p>
            <a:pPr marL="194729" indent="0" algn="just">
              <a:buNone/>
            </a:pPr>
            <a:r>
              <a:rPr lang="es" sz="1800" dirty="0"/>
              <a:t> </a:t>
            </a:r>
          </a:p>
          <a:p>
            <a:pPr marL="194729" indent="0" algn="just">
              <a:buNone/>
            </a:pPr>
            <a:endParaRPr lang="es" sz="1800" dirty="0"/>
          </a:p>
        </p:txBody>
      </p:sp>
      <p:sp>
        <p:nvSpPr>
          <p:cNvPr id="8" name="Google Shape;152;p15">
            <a:extLst>
              <a:ext uri="{FF2B5EF4-FFF2-40B4-BE49-F238E27FC236}">
                <a16:creationId xmlns:a16="http://schemas.microsoft.com/office/drawing/2014/main" id="{EE02E111-0999-4A1A-B388-F712A2EA8CCA}"/>
              </a:ext>
            </a:extLst>
          </p:cNvPr>
          <p:cNvSpPr/>
          <p:nvPr/>
        </p:nvSpPr>
        <p:spPr>
          <a:xfrm>
            <a:off x="1729998" y="873633"/>
            <a:ext cx="8712715" cy="91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ES" sz="3200" b="1" dirty="0"/>
              <a:t>1.4. Primeros avances</a:t>
            </a:r>
          </a:p>
          <a:p>
            <a:endParaRPr sz="2400" dirty="0"/>
          </a:p>
        </p:txBody>
      </p:sp>
      <p:pic>
        <p:nvPicPr>
          <p:cNvPr id="7" name="Imagen 6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B5DEC81-9554-4CEB-96E0-2909A0B5B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60" y="2829935"/>
            <a:ext cx="3703569" cy="3703569"/>
          </a:xfrm>
          <a:prstGeom prst="rect">
            <a:avLst/>
          </a:prstGeom>
        </p:spPr>
      </p:pic>
      <p:pic>
        <p:nvPicPr>
          <p:cNvPr id="10" name="Imagen 9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10A90075-FF65-41F6-90DC-C1CE95294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81" y="2829934"/>
            <a:ext cx="6069200" cy="37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82567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347</TotalTime>
  <Words>488</Words>
  <Application>Microsoft Office PowerPoint</Application>
  <PresentationFormat>Panorámica</PresentationFormat>
  <Paragraphs>368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Lato</vt:lpstr>
      <vt:lpstr>Montserrat</vt:lpstr>
      <vt:lpstr>Focus</vt:lpstr>
      <vt:lpstr>Proceso Software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</dc:title>
  <dc:creator>ÁLVARO FERNÁNDEZ-CAMPA GONZÁLEZ</dc:creator>
  <cp:lastModifiedBy>ÁLVARO FERNÁNDEZ-CAMPA GONZÁLEZ</cp:lastModifiedBy>
  <cp:revision>36</cp:revision>
  <dcterms:created xsi:type="dcterms:W3CDTF">2021-05-09T17:05:41Z</dcterms:created>
  <dcterms:modified xsi:type="dcterms:W3CDTF">2021-05-11T17:13:27Z</dcterms:modified>
</cp:coreProperties>
</file>